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9" r:id="rId2"/>
    <p:sldId id="290" r:id="rId3"/>
    <p:sldId id="329" r:id="rId4"/>
    <p:sldId id="331" r:id="rId5"/>
    <p:sldId id="325" r:id="rId6"/>
    <p:sldId id="330" r:id="rId7"/>
    <p:sldId id="332" r:id="rId8"/>
    <p:sldId id="334" r:id="rId9"/>
    <p:sldId id="335" r:id="rId10"/>
    <p:sldId id="336" r:id="rId11"/>
    <p:sldId id="337" r:id="rId12"/>
    <p:sldId id="306" r:id="rId13"/>
    <p:sldId id="308" r:id="rId14"/>
    <p:sldId id="315" r:id="rId15"/>
    <p:sldId id="316" r:id="rId16"/>
    <p:sldId id="333" r:id="rId17"/>
    <p:sldId id="26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1128" autoAdjust="0"/>
  </p:normalViewPr>
  <p:slideViewPr>
    <p:cSldViewPr snapToGrid="0">
      <p:cViewPr varScale="1">
        <p:scale>
          <a:sx n="66" d="100"/>
          <a:sy n="66" d="100"/>
        </p:scale>
        <p:origin x="105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2021/7/24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extLst>
      <p:ext uri="{BB962C8B-B14F-4D97-AF65-F5344CB8AC3E}">
        <p14:creationId xmlns:p14="http://schemas.microsoft.com/office/powerpoint/2010/main" val="144156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extLst>
      <p:ext uri="{BB962C8B-B14F-4D97-AF65-F5344CB8AC3E}">
        <p14:creationId xmlns:p14="http://schemas.microsoft.com/office/powerpoint/2010/main" val="22634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Aspect term opinion term</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358794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5292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17</a:t>
            </a:fld>
            <a:endParaRPr lang="zh-CN" altLang="en-US"/>
          </a:p>
        </p:txBody>
      </p:sp>
    </p:spTree>
    <p:extLst>
      <p:ext uri="{BB962C8B-B14F-4D97-AF65-F5344CB8AC3E}">
        <p14:creationId xmlns:p14="http://schemas.microsoft.com/office/powerpoint/2010/main" val="246375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extLst>
      <p:ext uri="{BB962C8B-B14F-4D97-AF65-F5344CB8AC3E}">
        <p14:creationId xmlns:p14="http://schemas.microsoft.com/office/powerpoint/2010/main" val="364847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288845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111436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Grid Tagging Schema</a:t>
            </a:r>
          </a:p>
          <a:p>
            <a:r>
              <a:rPr lang="en-US" altLang="zh-CN" dirty="0"/>
              <a:t>2020-EMNLP-Grid Tagging Scheme for Aspect-oriented Fine-grained Opinion Extraction</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82044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b="1" i="0" dirty="0">
              <a:solidFill>
                <a:srgbClr val="4F4F4F"/>
              </a:solidFill>
              <a:effectLst/>
              <a:latin typeface="PingFang SC"/>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7473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First-order: For “service”,</a:t>
                </a:r>
                <a:r>
                  <a:rPr lang="en-US" altLang="zh-CN" b="0" i="0">
                    <a:latin typeface="Cambria Math" panose="02040503050406030204" pitchFamily="18" charset="0"/>
                  </a:rPr>
                  <a:t>𝐾_𝑖={𝑏𝑎𝑟,𝑝𝑜𝑜𝑟},𝑉_𝑖={𝑏𝑎𝑟_𝑐𝑜𝑚𝑝𝑜𝑢𝑛𝑑     , 𝑝𝑜𝑜𝑟_𝑛𝑠𝑢𝑏𝑗}</a:t>
                </a:r>
                <a:endParaRPr lang="zh-CN" altLang="en-US" dirty="0"/>
              </a:p>
              <a:p>
                <a:endParaRPr lang="zh-CN" altLang="en-US" dirty="0"/>
              </a:p>
            </p:txBody>
          </p:sp>
        </mc:Fallback>
      </mc:AlternateContent>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46068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dependency label embedding</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25288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err="1"/>
              <a:t>Aspect,opinion,invalid</a:t>
            </a:r>
            <a:endParaRPr lang="zh-CN" altLang="en-US" b="1"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7498906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2614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362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9722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6769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47775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65088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8594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0222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37299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8895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118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2021/7/24</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374359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49168" y="1268492"/>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0629" y="1830111"/>
            <a:ext cx="11944160" cy="341632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Improving Pair-wise Aspect and Opinion Terms Extraction with Rich Syntactic Knowledge</a:t>
            </a: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br>
              <a:rPr lang="en-US" altLang="zh-CN" sz="3600" dirty="0"/>
            </a:b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dirty="0"/>
          </a:p>
        </p:txBody>
      </p:sp>
      <p:sp>
        <p:nvSpPr>
          <p:cNvPr id="23" name="矩形 22">
            <a:extLst>
              <a:ext uri="{FF2B5EF4-FFF2-40B4-BE49-F238E27FC236}">
                <a16:creationId xmlns:a16="http://schemas.microsoft.com/office/drawing/2014/main" id="{DE2F1C98-2A15-41DE-9447-2030446CA614}"/>
              </a:ext>
            </a:extLst>
          </p:cNvPr>
          <p:cNvSpPr/>
          <p:nvPr/>
        </p:nvSpPr>
        <p:spPr>
          <a:xfrm>
            <a:off x="1173914" y="5401897"/>
            <a:ext cx="10614993" cy="461665"/>
          </a:xfrm>
          <a:prstGeom prst="rect">
            <a:avLst/>
          </a:prstGeom>
        </p:spPr>
        <p:txBody>
          <a:bodyPr wrap="square">
            <a:spAutoFit/>
          </a:bodyPr>
          <a:lstStyle/>
          <a:p>
            <a:pPr algn="ct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(IJCAI-2021)</a:t>
            </a:r>
          </a:p>
        </p:txBody>
      </p:sp>
      <p:sp>
        <p:nvSpPr>
          <p:cNvPr id="2" name="文本框 1">
            <a:extLst>
              <a:ext uri="{FF2B5EF4-FFF2-40B4-BE49-F238E27FC236}">
                <a16:creationId xmlns:a16="http://schemas.microsoft.com/office/drawing/2014/main" id="{7F7CA746-309B-0C48-AE11-59E55F13B66D}"/>
              </a:ext>
            </a:extLst>
          </p:cNvPr>
          <p:cNvSpPr txBox="1"/>
          <p:nvPr/>
        </p:nvSpPr>
        <p:spPr>
          <a:xfrm>
            <a:off x="7749956" y="6261258"/>
            <a:ext cx="3135795"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Ling Zhu</a:t>
            </a:r>
            <a:endParaRPr lang="zh-CN" alt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B36AB7F3-3609-43C6-BB9E-2427524EA986}"/>
              </a:ext>
            </a:extLst>
          </p:cNvPr>
          <p:cNvPicPr>
            <a:picLocks noChangeAspect="1"/>
          </p:cNvPicPr>
          <p:nvPr/>
        </p:nvPicPr>
        <p:blipFill>
          <a:blip r:embed="rId9"/>
          <a:stretch>
            <a:fillRect/>
          </a:stretch>
        </p:blipFill>
        <p:spPr>
          <a:xfrm>
            <a:off x="1458615" y="3008056"/>
            <a:ext cx="9486900" cy="2238375"/>
          </a:xfrm>
          <a:prstGeom prst="rect">
            <a:avLst/>
          </a:prstGeom>
        </p:spPr>
      </p:pic>
      <p:sp>
        <p:nvSpPr>
          <p:cNvPr id="25" name="文本框 24">
            <a:extLst>
              <a:ext uri="{FF2B5EF4-FFF2-40B4-BE49-F238E27FC236}">
                <a16:creationId xmlns:a16="http://schemas.microsoft.com/office/drawing/2014/main" id="{69DD20CD-BEBF-4259-B3E3-8744B86FAA9F}"/>
              </a:ext>
            </a:extLst>
          </p:cNvPr>
          <p:cNvSpPr txBox="1"/>
          <p:nvPr/>
        </p:nvSpPr>
        <p:spPr>
          <a:xfrm>
            <a:off x="1866921" y="6314246"/>
            <a:ext cx="6168570" cy="369332"/>
          </a:xfrm>
          <a:prstGeom prst="rect">
            <a:avLst/>
          </a:prstGeom>
          <a:noFill/>
        </p:spPr>
        <p:txBody>
          <a:bodyPr wrap="square">
            <a:spAutoFit/>
          </a:bodyPr>
          <a:lstStyle/>
          <a:p>
            <a:r>
              <a:rPr lang="en-US" altLang="zh-CN" dirty="0"/>
              <a:t>code: https://github.com/ChocoWu/Synfue-PAOTE</a:t>
            </a:r>
          </a:p>
        </p:txBody>
      </p:sp>
    </p:spTree>
    <p:extLst>
      <p:ext uri="{BB962C8B-B14F-4D97-AF65-F5344CB8AC3E}">
        <p14:creationId xmlns:p14="http://schemas.microsoft.com/office/powerpoint/2010/main" val="114495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A641F21-1D7D-4451-8DCB-6450685D9518}"/>
              </a:ext>
            </a:extLst>
          </p:cNvPr>
          <p:cNvSpPr>
            <a:spLocks noGrp="1"/>
          </p:cNvSpPr>
          <p:nvPr>
            <p:ph type="title"/>
          </p:nvPr>
        </p:nvSpPr>
        <p:spPr>
          <a:xfrm>
            <a:off x="570820" y="614794"/>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2" name="图片 11">
            <a:extLst>
              <a:ext uri="{FF2B5EF4-FFF2-40B4-BE49-F238E27FC236}">
                <a16:creationId xmlns:a16="http://schemas.microsoft.com/office/drawing/2014/main" id="{3DCB5C1A-1D16-4201-8214-8553C0EB66CD}"/>
              </a:ext>
            </a:extLst>
          </p:cNvPr>
          <p:cNvPicPr>
            <a:picLocks noChangeAspect="1"/>
          </p:cNvPicPr>
          <p:nvPr/>
        </p:nvPicPr>
        <p:blipFill>
          <a:blip r:embed="rId3"/>
          <a:stretch>
            <a:fillRect/>
          </a:stretch>
        </p:blipFill>
        <p:spPr>
          <a:xfrm>
            <a:off x="-58424" y="1244907"/>
            <a:ext cx="5712447" cy="5706351"/>
          </a:xfrm>
          <a:prstGeom prst="rect">
            <a:avLst/>
          </a:prstGeom>
        </p:spPr>
      </p:pic>
      <p:sp>
        <p:nvSpPr>
          <p:cNvPr id="15" name="矩形: 圆角 14">
            <a:extLst>
              <a:ext uri="{FF2B5EF4-FFF2-40B4-BE49-F238E27FC236}">
                <a16:creationId xmlns:a16="http://schemas.microsoft.com/office/drawing/2014/main" id="{44CD2514-BC20-4F23-966F-DCBB3F4AB451}"/>
              </a:ext>
            </a:extLst>
          </p:cNvPr>
          <p:cNvSpPr/>
          <p:nvPr/>
        </p:nvSpPr>
        <p:spPr>
          <a:xfrm>
            <a:off x="116114" y="3429000"/>
            <a:ext cx="4238172" cy="10704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177E2696-FD0E-449A-8DEA-59C8EA70FA87}"/>
              </a:ext>
            </a:extLst>
          </p:cNvPr>
          <p:cNvSpPr txBox="1"/>
          <p:nvPr/>
        </p:nvSpPr>
        <p:spPr>
          <a:xfrm>
            <a:off x="5654023" y="1333974"/>
            <a:ext cx="6175828"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Term Pairing</a:t>
            </a:r>
            <a:endParaRPr lang="zh-CN" altLang="en-US" sz="2400" b="1"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974ACAC8-A971-4AFD-961A-1B68C44B8383}"/>
              </a:ext>
            </a:extLst>
          </p:cNvPr>
          <p:cNvSpPr txBox="1"/>
          <p:nvPr/>
        </p:nvSpPr>
        <p:spPr>
          <a:xfrm>
            <a:off x="5828561" y="1831818"/>
            <a:ext cx="6175828"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High-order scoring</a:t>
            </a:r>
            <a:r>
              <a:rPr lang="en-US" altLang="zh-CN" dirty="0"/>
              <a:t>.</a:t>
            </a:r>
            <a:endParaRPr lang="zh-CN" altLang="en-US" dirty="0"/>
          </a:p>
        </p:txBody>
      </p:sp>
      <p:pic>
        <p:nvPicPr>
          <p:cNvPr id="3" name="图片 2">
            <a:extLst>
              <a:ext uri="{FF2B5EF4-FFF2-40B4-BE49-F238E27FC236}">
                <a16:creationId xmlns:a16="http://schemas.microsoft.com/office/drawing/2014/main" id="{835F2EAC-A067-4C63-88BB-9D8BC0876719}"/>
              </a:ext>
            </a:extLst>
          </p:cNvPr>
          <p:cNvPicPr>
            <a:picLocks noChangeAspect="1"/>
          </p:cNvPicPr>
          <p:nvPr/>
        </p:nvPicPr>
        <p:blipFill>
          <a:blip r:embed="rId4"/>
          <a:stretch>
            <a:fillRect/>
          </a:stretch>
        </p:blipFill>
        <p:spPr>
          <a:xfrm>
            <a:off x="5828561" y="2189649"/>
            <a:ext cx="5429250" cy="2971800"/>
          </a:xfrm>
          <a:prstGeom prst="rect">
            <a:avLst/>
          </a:prstGeom>
        </p:spPr>
      </p:pic>
      <p:sp>
        <p:nvSpPr>
          <p:cNvPr id="16" name="文本框 15">
            <a:extLst>
              <a:ext uri="{FF2B5EF4-FFF2-40B4-BE49-F238E27FC236}">
                <a16:creationId xmlns:a16="http://schemas.microsoft.com/office/drawing/2014/main" id="{36BD0552-EEA0-431A-BE64-949CF184BC35}"/>
              </a:ext>
            </a:extLst>
          </p:cNvPr>
          <p:cNvSpPr txBox="1"/>
          <p:nvPr/>
        </p:nvSpPr>
        <p:spPr>
          <a:xfrm>
            <a:off x="8259877" y="1610973"/>
            <a:ext cx="1498967" cy="369332"/>
          </a:xfrm>
          <a:prstGeom prst="rect">
            <a:avLst/>
          </a:prstGeom>
          <a:noFill/>
        </p:spPr>
        <p:txBody>
          <a:bodyPr wrap="square">
            <a:spAutoFit/>
          </a:bodyPr>
          <a:lstStyle/>
          <a:p>
            <a:r>
              <a:rPr lang="en-US" altLang="zh-CN" dirty="0"/>
              <a:t>aspect term </a:t>
            </a:r>
            <a:endParaRPr lang="zh-CN" altLang="en-US" dirty="0"/>
          </a:p>
        </p:txBody>
      </p:sp>
      <p:sp>
        <p:nvSpPr>
          <p:cNvPr id="18" name="文本框 17">
            <a:extLst>
              <a:ext uri="{FF2B5EF4-FFF2-40B4-BE49-F238E27FC236}">
                <a16:creationId xmlns:a16="http://schemas.microsoft.com/office/drawing/2014/main" id="{DDF125B2-3112-47BD-9003-51FF426E7696}"/>
              </a:ext>
            </a:extLst>
          </p:cNvPr>
          <p:cNvSpPr txBox="1"/>
          <p:nvPr/>
        </p:nvSpPr>
        <p:spPr>
          <a:xfrm>
            <a:off x="9933382" y="1826068"/>
            <a:ext cx="1498967" cy="369332"/>
          </a:xfrm>
          <a:prstGeom prst="rect">
            <a:avLst/>
          </a:prstGeom>
          <a:noFill/>
        </p:spPr>
        <p:txBody>
          <a:bodyPr wrap="square">
            <a:spAutoFit/>
          </a:bodyPr>
          <a:lstStyle/>
          <a:p>
            <a:r>
              <a:rPr lang="en-US" altLang="zh-CN" dirty="0"/>
              <a:t>opinion term</a:t>
            </a:r>
            <a:endParaRPr lang="zh-CN" altLang="en-US" dirty="0"/>
          </a:p>
        </p:txBody>
      </p:sp>
      <p:cxnSp>
        <p:nvCxnSpPr>
          <p:cNvPr id="11" name="直接箭头连接符 10">
            <a:extLst>
              <a:ext uri="{FF2B5EF4-FFF2-40B4-BE49-F238E27FC236}">
                <a16:creationId xmlns:a16="http://schemas.microsoft.com/office/drawing/2014/main" id="{0ED0C3B6-246E-42E2-B9B8-0701A8093DEF}"/>
              </a:ext>
            </a:extLst>
          </p:cNvPr>
          <p:cNvCxnSpPr>
            <a:endCxn id="16" idx="2"/>
          </p:cNvCxnSpPr>
          <p:nvPr/>
        </p:nvCxnSpPr>
        <p:spPr>
          <a:xfrm flipV="1">
            <a:off x="8916475" y="1980305"/>
            <a:ext cx="92886" cy="2516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id="{CCEBABFD-4922-49DB-B297-E350FC4CE918}"/>
              </a:ext>
            </a:extLst>
          </p:cNvPr>
          <p:cNvCxnSpPr/>
          <p:nvPr/>
        </p:nvCxnSpPr>
        <p:spPr>
          <a:xfrm flipV="1">
            <a:off x="10078525" y="2133454"/>
            <a:ext cx="429818"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椭圆 21">
            <a:extLst>
              <a:ext uri="{FF2B5EF4-FFF2-40B4-BE49-F238E27FC236}">
                <a16:creationId xmlns:a16="http://schemas.microsoft.com/office/drawing/2014/main" id="{28E89F16-D5DB-4069-9E20-94B915449972}"/>
              </a:ext>
            </a:extLst>
          </p:cNvPr>
          <p:cNvSpPr/>
          <p:nvPr/>
        </p:nvSpPr>
        <p:spPr>
          <a:xfrm>
            <a:off x="8672429" y="2288123"/>
            <a:ext cx="336932" cy="4001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0FA309CD-42F9-4587-BDCF-279911B4B3FA}"/>
              </a:ext>
            </a:extLst>
          </p:cNvPr>
          <p:cNvSpPr/>
          <p:nvPr/>
        </p:nvSpPr>
        <p:spPr>
          <a:xfrm>
            <a:off x="9727079" y="2435090"/>
            <a:ext cx="336932" cy="4001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E78DEF48-CDC7-4475-A23C-4510D51541B7}"/>
              </a:ext>
            </a:extLst>
          </p:cNvPr>
          <p:cNvSpPr txBox="1"/>
          <p:nvPr/>
        </p:nvSpPr>
        <p:spPr>
          <a:xfrm>
            <a:off x="5624994" y="5308616"/>
            <a:ext cx="6350366" cy="1200329"/>
          </a:xfrm>
          <a:prstGeom prst="rect">
            <a:avLst/>
          </a:prstGeom>
          <a:noFill/>
        </p:spPr>
        <p:txBody>
          <a:bodyPr wrap="square">
            <a:spAutoFit/>
          </a:bodyPr>
          <a:lstStyle/>
          <a:p>
            <a:r>
              <a:rPr lang="en-US" altLang="zh-CN" dirty="0"/>
              <a:t>Biaffine scorer measure the dyadic relations between each pair only models the dyadic relations between each pair, which may lead to an insufficient exploration of the triadic relations that occur in the overlapping aspect-opinion pair structures.</a:t>
            </a:r>
            <a:endParaRPr lang="zh-CN" altLang="en-US" dirty="0"/>
          </a:p>
        </p:txBody>
      </p:sp>
      <p:pic>
        <p:nvPicPr>
          <p:cNvPr id="28" name="图片 27">
            <a:extLst>
              <a:ext uri="{FF2B5EF4-FFF2-40B4-BE49-F238E27FC236}">
                <a16:creationId xmlns:a16="http://schemas.microsoft.com/office/drawing/2014/main" id="{F2C25DE3-C234-4F6F-A1E2-F5C0D0A6AB55}"/>
              </a:ext>
            </a:extLst>
          </p:cNvPr>
          <p:cNvPicPr>
            <a:picLocks noChangeAspect="1"/>
          </p:cNvPicPr>
          <p:nvPr/>
        </p:nvPicPr>
        <p:blipFill>
          <a:blip r:embed="rId5"/>
          <a:stretch>
            <a:fillRect/>
          </a:stretch>
        </p:blipFill>
        <p:spPr>
          <a:xfrm>
            <a:off x="7266836" y="5161449"/>
            <a:ext cx="3990975" cy="266700"/>
          </a:xfrm>
          <a:prstGeom prst="rect">
            <a:avLst/>
          </a:prstGeom>
        </p:spPr>
      </p:pic>
    </p:spTree>
    <p:extLst>
      <p:ext uri="{BB962C8B-B14F-4D97-AF65-F5344CB8AC3E}">
        <p14:creationId xmlns:p14="http://schemas.microsoft.com/office/powerpoint/2010/main" val="168792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A641F21-1D7D-4451-8DCB-6450685D9518}"/>
              </a:ext>
            </a:extLst>
          </p:cNvPr>
          <p:cNvSpPr>
            <a:spLocks noGrp="1"/>
          </p:cNvSpPr>
          <p:nvPr>
            <p:ph type="title"/>
          </p:nvPr>
        </p:nvSpPr>
        <p:spPr>
          <a:xfrm>
            <a:off x="570820" y="614794"/>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2" name="图片 11">
            <a:extLst>
              <a:ext uri="{FF2B5EF4-FFF2-40B4-BE49-F238E27FC236}">
                <a16:creationId xmlns:a16="http://schemas.microsoft.com/office/drawing/2014/main" id="{3DCB5C1A-1D16-4201-8214-8553C0EB66CD}"/>
              </a:ext>
            </a:extLst>
          </p:cNvPr>
          <p:cNvPicPr>
            <a:picLocks noChangeAspect="1"/>
          </p:cNvPicPr>
          <p:nvPr/>
        </p:nvPicPr>
        <p:blipFill>
          <a:blip r:embed="rId2"/>
          <a:stretch>
            <a:fillRect/>
          </a:stretch>
        </p:blipFill>
        <p:spPr>
          <a:xfrm>
            <a:off x="-58424" y="1244907"/>
            <a:ext cx="5712447" cy="5706351"/>
          </a:xfrm>
          <a:prstGeom prst="rect">
            <a:avLst/>
          </a:prstGeom>
        </p:spPr>
      </p:pic>
      <p:sp>
        <p:nvSpPr>
          <p:cNvPr id="15" name="矩形: 圆角 14">
            <a:extLst>
              <a:ext uri="{FF2B5EF4-FFF2-40B4-BE49-F238E27FC236}">
                <a16:creationId xmlns:a16="http://schemas.microsoft.com/office/drawing/2014/main" id="{44CD2514-BC20-4F23-966F-DCBB3F4AB451}"/>
              </a:ext>
            </a:extLst>
          </p:cNvPr>
          <p:cNvSpPr/>
          <p:nvPr/>
        </p:nvSpPr>
        <p:spPr>
          <a:xfrm>
            <a:off x="116114" y="3429000"/>
            <a:ext cx="4238172" cy="10704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974ACAC8-A971-4AFD-961A-1B68C44B8383}"/>
              </a:ext>
            </a:extLst>
          </p:cNvPr>
          <p:cNvSpPr txBox="1"/>
          <p:nvPr/>
        </p:nvSpPr>
        <p:spPr>
          <a:xfrm>
            <a:off x="5828620" y="1176912"/>
            <a:ext cx="6175828"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Syntactic-aware scoring</a:t>
            </a:r>
            <a:endParaRPr lang="zh-CN" altLang="en-US" dirty="0"/>
          </a:p>
        </p:txBody>
      </p:sp>
      <p:pic>
        <p:nvPicPr>
          <p:cNvPr id="2" name="图片 1">
            <a:extLst>
              <a:ext uri="{FF2B5EF4-FFF2-40B4-BE49-F238E27FC236}">
                <a16:creationId xmlns:a16="http://schemas.microsoft.com/office/drawing/2014/main" id="{1012C288-F764-4F87-92BC-83EA56CA846F}"/>
              </a:ext>
            </a:extLst>
          </p:cNvPr>
          <p:cNvPicPr>
            <a:picLocks noChangeAspect="1"/>
          </p:cNvPicPr>
          <p:nvPr/>
        </p:nvPicPr>
        <p:blipFill>
          <a:blip r:embed="rId3"/>
          <a:stretch>
            <a:fillRect/>
          </a:stretch>
        </p:blipFill>
        <p:spPr>
          <a:xfrm>
            <a:off x="5828620" y="1577022"/>
            <a:ext cx="5476875" cy="638175"/>
          </a:xfrm>
          <a:prstGeom prst="rect">
            <a:avLst/>
          </a:prstGeom>
        </p:spPr>
      </p:pic>
      <p:pic>
        <p:nvPicPr>
          <p:cNvPr id="5" name="图片 4">
            <a:extLst>
              <a:ext uri="{FF2B5EF4-FFF2-40B4-BE49-F238E27FC236}">
                <a16:creationId xmlns:a16="http://schemas.microsoft.com/office/drawing/2014/main" id="{44C9FB35-DFA5-4A3A-99CF-788B2630707B}"/>
              </a:ext>
            </a:extLst>
          </p:cNvPr>
          <p:cNvPicPr>
            <a:picLocks noChangeAspect="1"/>
          </p:cNvPicPr>
          <p:nvPr/>
        </p:nvPicPr>
        <p:blipFill>
          <a:blip r:embed="rId4"/>
          <a:stretch>
            <a:fillRect/>
          </a:stretch>
        </p:blipFill>
        <p:spPr>
          <a:xfrm>
            <a:off x="6016172" y="2205540"/>
            <a:ext cx="5638800" cy="4676775"/>
          </a:xfrm>
          <a:prstGeom prst="rect">
            <a:avLst/>
          </a:prstGeom>
        </p:spPr>
      </p:pic>
      <p:pic>
        <p:nvPicPr>
          <p:cNvPr id="6" name="图片 5">
            <a:extLst>
              <a:ext uri="{FF2B5EF4-FFF2-40B4-BE49-F238E27FC236}">
                <a16:creationId xmlns:a16="http://schemas.microsoft.com/office/drawing/2014/main" id="{539B16B3-CBB6-4293-97D1-2025BF9CA65D}"/>
              </a:ext>
            </a:extLst>
          </p:cNvPr>
          <p:cNvPicPr>
            <a:picLocks noChangeAspect="1"/>
          </p:cNvPicPr>
          <p:nvPr/>
        </p:nvPicPr>
        <p:blipFill>
          <a:blip r:embed="rId5"/>
          <a:stretch>
            <a:fillRect/>
          </a:stretch>
        </p:blipFill>
        <p:spPr>
          <a:xfrm>
            <a:off x="8591550" y="1132593"/>
            <a:ext cx="3600450" cy="409575"/>
          </a:xfrm>
          <a:prstGeom prst="rect">
            <a:avLst/>
          </a:prstGeom>
        </p:spPr>
      </p:pic>
    </p:spTree>
    <p:extLst>
      <p:ext uri="{BB962C8B-B14F-4D97-AF65-F5344CB8AC3E}">
        <p14:creationId xmlns:p14="http://schemas.microsoft.com/office/powerpoint/2010/main" val="297981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a:extLst>
              <a:ext uri="{FF2B5EF4-FFF2-40B4-BE49-F238E27FC236}">
                <a16:creationId xmlns:a16="http://schemas.microsoft.com/office/drawing/2014/main" id="{2AF9460D-937F-47CE-B51B-C4842F9CC13C}"/>
              </a:ext>
            </a:extLst>
          </p:cNvPr>
          <p:cNvPicPr>
            <a:picLocks noChangeAspect="1"/>
          </p:cNvPicPr>
          <p:nvPr/>
        </p:nvPicPr>
        <p:blipFill>
          <a:blip r:embed="rId3"/>
          <a:stretch>
            <a:fillRect/>
          </a:stretch>
        </p:blipFill>
        <p:spPr>
          <a:xfrm>
            <a:off x="2654300" y="1630815"/>
            <a:ext cx="7497658" cy="4150489"/>
          </a:xfrm>
          <a:prstGeom prst="rect">
            <a:avLst/>
          </a:prstGeom>
        </p:spPr>
      </p:pic>
    </p:spTree>
    <p:extLst>
      <p:ext uri="{BB962C8B-B14F-4D97-AF65-F5344CB8AC3E}">
        <p14:creationId xmlns:p14="http://schemas.microsoft.com/office/powerpoint/2010/main" val="158487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a:extLst>
              <a:ext uri="{FF2B5EF4-FFF2-40B4-BE49-F238E27FC236}">
                <a16:creationId xmlns:a16="http://schemas.microsoft.com/office/drawing/2014/main" id="{FA87CFC5-13EF-482B-8820-77E5F746369C}"/>
              </a:ext>
            </a:extLst>
          </p:cNvPr>
          <p:cNvPicPr>
            <a:picLocks noChangeAspect="1"/>
          </p:cNvPicPr>
          <p:nvPr/>
        </p:nvPicPr>
        <p:blipFill>
          <a:blip r:embed="rId2"/>
          <a:stretch>
            <a:fillRect/>
          </a:stretch>
        </p:blipFill>
        <p:spPr>
          <a:xfrm>
            <a:off x="3205162" y="1707326"/>
            <a:ext cx="5781675" cy="4248150"/>
          </a:xfrm>
          <a:prstGeom prst="rect">
            <a:avLst/>
          </a:prstGeom>
        </p:spPr>
      </p:pic>
    </p:spTree>
    <p:extLst>
      <p:ext uri="{BB962C8B-B14F-4D97-AF65-F5344CB8AC3E}">
        <p14:creationId xmlns:p14="http://schemas.microsoft.com/office/powerpoint/2010/main" val="185539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5" name="图片 4">
            <a:extLst>
              <a:ext uri="{FF2B5EF4-FFF2-40B4-BE49-F238E27FC236}">
                <a16:creationId xmlns:a16="http://schemas.microsoft.com/office/drawing/2014/main" id="{CE4FC903-E29B-4790-8BDF-09F81C507CA4}"/>
              </a:ext>
            </a:extLst>
          </p:cNvPr>
          <p:cNvPicPr>
            <a:picLocks noChangeAspect="1"/>
          </p:cNvPicPr>
          <p:nvPr/>
        </p:nvPicPr>
        <p:blipFill>
          <a:blip r:embed="rId2"/>
          <a:stretch>
            <a:fillRect/>
          </a:stretch>
        </p:blipFill>
        <p:spPr>
          <a:xfrm>
            <a:off x="3408136" y="1612673"/>
            <a:ext cx="5753100" cy="4619625"/>
          </a:xfrm>
          <a:prstGeom prst="rect">
            <a:avLst/>
          </a:prstGeom>
        </p:spPr>
      </p:pic>
    </p:spTree>
    <p:extLst>
      <p:ext uri="{BB962C8B-B14F-4D97-AF65-F5344CB8AC3E}">
        <p14:creationId xmlns:p14="http://schemas.microsoft.com/office/powerpoint/2010/main" val="259926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a:extLst>
              <a:ext uri="{FF2B5EF4-FFF2-40B4-BE49-F238E27FC236}">
                <a16:creationId xmlns:a16="http://schemas.microsoft.com/office/drawing/2014/main" id="{5F30D284-C65C-43EB-84C4-216804B699B5}"/>
              </a:ext>
            </a:extLst>
          </p:cNvPr>
          <p:cNvPicPr>
            <a:picLocks noChangeAspect="1"/>
          </p:cNvPicPr>
          <p:nvPr/>
        </p:nvPicPr>
        <p:blipFill>
          <a:blip r:embed="rId2"/>
          <a:stretch>
            <a:fillRect/>
          </a:stretch>
        </p:blipFill>
        <p:spPr>
          <a:xfrm>
            <a:off x="0" y="1690853"/>
            <a:ext cx="5953125" cy="4181475"/>
          </a:xfrm>
          <a:prstGeom prst="rect">
            <a:avLst/>
          </a:prstGeom>
        </p:spPr>
      </p:pic>
      <p:pic>
        <p:nvPicPr>
          <p:cNvPr id="5" name="图片 4">
            <a:extLst>
              <a:ext uri="{FF2B5EF4-FFF2-40B4-BE49-F238E27FC236}">
                <a16:creationId xmlns:a16="http://schemas.microsoft.com/office/drawing/2014/main" id="{61871F49-4AB5-448B-9129-8D2E21BDEB70}"/>
              </a:ext>
            </a:extLst>
          </p:cNvPr>
          <p:cNvPicPr>
            <a:picLocks noChangeAspect="1"/>
          </p:cNvPicPr>
          <p:nvPr/>
        </p:nvPicPr>
        <p:blipFill>
          <a:blip r:embed="rId3"/>
          <a:stretch>
            <a:fillRect/>
          </a:stretch>
        </p:blipFill>
        <p:spPr>
          <a:xfrm>
            <a:off x="5777005" y="2154743"/>
            <a:ext cx="6414995" cy="3563886"/>
          </a:xfrm>
          <a:prstGeom prst="rect">
            <a:avLst/>
          </a:prstGeom>
        </p:spPr>
      </p:pic>
      <p:sp>
        <p:nvSpPr>
          <p:cNvPr id="6" name="椭圆 5">
            <a:extLst>
              <a:ext uri="{FF2B5EF4-FFF2-40B4-BE49-F238E27FC236}">
                <a16:creationId xmlns:a16="http://schemas.microsoft.com/office/drawing/2014/main" id="{B02BE5C3-2D03-47DB-9355-F949B80C6214}"/>
              </a:ext>
            </a:extLst>
          </p:cNvPr>
          <p:cNvSpPr/>
          <p:nvPr/>
        </p:nvSpPr>
        <p:spPr>
          <a:xfrm>
            <a:off x="9695543" y="3799419"/>
            <a:ext cx="682172" cy="3773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9EAA4212-A21A-489D-88E5-02F764120A52}"/>
              </a:ext>
            </a:extLst>
          </p:cNvPr>
          <p:cNvPicPr>
            <a:picLocks noChangeAspect="1"/>
          </p:cNvPicPr>
          <p:nvPr/>
        </p:nvPicPr>
        <p:blipFill>
          <a:blip r:embed="rId4"/>
          <a:stretch>
            <a:fillRect/>
          </a:stretch>
        </p:blipFill>
        <p:spPr>
          <a:xfrm>
            <a:off x="6803346" y="1598948"/>
            <a:ext cx="4533900" cy="647700"/>
          </a:xfrm>
          <a:prstGeom prst="rect">
            <a:avLst/>
          </a:prstGeom>
        </p:spPr>
      </p:pic>
    </p:spTree>
    <p:extLst>
      <p:ext uri="{BB962C8B-B14F-4D97-AF65-F5344CB8AC3E}">
        <p14:creationId xmlns:p14="http://schemas.microsoft.com/office/powerpoint/2010/main" val="97796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a:extLst>
              <a:ext uri="{FF2B5EF4-FFF2-40B4-BE49-F238E27FC236}">
                <a16:creationId xmlns:a16="http://schemas.microsoft.com/office/drawing/2014/main" id="{D436F761-155D-4C27-8FD2-5AE71323C0DE}"/>
              </a:ext>
            </a:extLst>
          </p:cNvPr>
          <p:cNvPicPr>
            <a:picLocks noChangeAspect="1"/>
          </p:cNvPicPr>
          <p:nvPr/>
        </p:nvPicPr>
        <p:blipFill>
          <a:blip r:embed="rId2"/>
          <a:stretch>
            <a:fillRect/>
          </a:stretch>
        </p:blipFill>
        <p:spPr>
          <a:xfrm>
            <a:off x="0" y="2377393"/>
            <a:ext cx="5857875" cy="3438525"/>
          </a:xfrm>
          <a:prstGeom prst="rect">
            <a:avLst/>
          </a:prstGeom>
        </p:spPr>
      </p:pic>
      <p:pic>
        <p:nvPicPr>
          <p:cNvPr id="6" name="图片 5">
            <a:extLst>
              <a:ext uri="{FF2B5EF4-FFF2-40B4-BE49-F238E27FC236}">
                <a16:creationId xmlns:a16="http://schemas.microsoft.com/office/drawing/2014/main" id="{2A6ED53F-0075-4CC3-B7F5-843929E4A8DE}"/>
              </a:ext>
            </a:extLst>
          </p:cNvPr>
          <p:cNvPicPr>
            <a:picLocks noChangeAspect="1"/>
          </p:cNvPicPr>
          <p:nvPr/>
        </p:nvPicPr>
        <p:blipFill>
          <a:blip r:embed="rId3"/>
          <a:stretch>
            <a:fillRect/>
          </a:stretch>
        </p:blipFill>
        <p:spPr>
          <a:xfrm>
            <a:off x="6119750" y="1901144"/>
            <a:ext cx="5543550" cy="4391025"/>
          </a:xfrm>
          <a:prstGeom prst="rect">
            <a:avLst/>
          </a:prstGeom>
        </p:spPr>
      </p:pic>
    </p:spTree>
    <p:extLst>
      <p:ext uri="{BB962C8B-B14F-4D97-AF65-F5344CB8AC3E}">
        <p14:creationId xmlns:p14="http://schemas.microsoft.com/office/powerpoint/2010/main" val="125227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tx1"/>
                </a:solidFill>
                <a:effectLst/>
              </a:rPr>
              <a:t>Thanks</a:t>
            </a:r>
            <a:endParaRPr lang="zh-CN" altLang="en-US" sz="8000" b="0" dirty="0">
              <a:solidFill>
                <a:schemeClr val="tx1"/>
              </a:solidFill>
              <a:effectLst/>
            </a:endParaRPr>
          </a:p>
        </p:txBody>
      </p:sp>
    </p:spTree>
    <p:extLst>
      <p:ext uri="{BB962C8B-B14F-4D97-AF65-F5344CB8AC3E}">
        <p14:creationId xmlns:p14="http://schemas.microsoft.com/office/powerpoint/2010/main" val="248012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2</a:t>
            </a:fld>
            <a:endParaRPr lang="zh-CN" altLang="en-US"/>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a:extLst>
              <a:ext uri="{FF2B5EF4-FFF2-40B4-BE49-F238E27FC236}">
                <a16:creationId xmlns:a16="http://schemas.microsoft.com/office/drawing/2014/main" id="{5A501EAF-49F3-5942-9661-6EA1CA15E05E}"/>
              </a:ext>
            </a:extLst>
          </p:cNvPr>
          <p:cNvSpPr txBox="1"/>
          <p:nvPr/>
        </p:nvSpPr>
        <p:spPr>
          <a:xfrm>
            <a:off x="5734787" y="1875703"/>
            <a:ext cx="4671955" cy="3170099"/>
          </a:xfrm>
          <a:prstGeom prst="rect">
            <a:avLst/>
          </a:prstGeom>
          <a:noFill/>
        </p:spPr>
        <p:txBody>
          <a:bodyPr wrap="square" rtlCol="0" anchor="ctr">
            <a:spAutoFit/>
          </a:bodyPr>
          <a:lstStyle/>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Introduction</a:t>
            </a:r>
          </a:p>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Motivation</a:t>
            </a:r>
          </a:p>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Approach</a:t>
            </a:r>
          </a:p>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Experiments</a:t>
            </a:r>
          </a:p>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Conclusion</a:t>
            </a:r>
          </a:p>
        </p:txBody>
      </p:sp>
    </p:spTree>
    <p:extLst>
      <p:ext uri="{BB962C8B-B14F-4D97-AF65-F5344CB8AC3E}">
        <p14:creationId xmlns:p14="http://schemas.microsoft.com/office/powerpoint/2010/main" val="190007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a:extLst>
              <a:ext uri="{FF2B5EF4-FFF2-40B4-BE49-F238E27FC236}">
                <a16:creationId xmlns:a16="http://schemas.microsoft.com/office/drawing/2014/main" id="{2D51253E-5AE6-4476-B7D9-163345A08DB1}"/>
              </a:ext>
            </a:extLst>
          </p:cNvPr>
          <p:cNvPicPr>
            <a:picLocks noChangeAspect="1"/>
          </p:cNvPicPr>
          <p:nvPr/>
        </p:nvPicPr>
        <p:blipFill>
          <a:blip r:embed="rId3"/>
          <a:stretch>
            <a:fillRect/>
          </a:stretch>
        </p:blipFill>
        <p:spPr>
          <a:xfrm>
            <a:off x="1288823" y="1662792"/>
            <a:ext cx="9364663" cy="4059305"/>
          </a:xfrm>
          <a:prstGeom prst="rect">
            <a:avLst/>
          </a:prstGeom>
        </p:spPr>
      </p:pic>
    </p:spTree>
    <p:extLst>
      <p:ext uri="{BB962C8B-B14F-4D97-AF65-F5344CB8AC3E}">
        <p14:creationId xmlns:p14="http://schemas.microsoft.com/office/powerpoint/2010/main" val="155610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Motivation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12" name="文本框 11">
            <a:extLst>
              <a:ext uri="{FF2B5EF4-FFF2-40B4-BE49-F238E27FC236}">
                <a16:creationId xmlns:a16="http://schemas.microsoft.com/office/drawing/2014/main" id="{40685698-E849-44B2-B748-2E8666FFC698}"/>
              </a:ext>
            </a:extLst>
          </p:cNvPr>
          <p:cNvSpPr txBox="1"/>
          <p:nvPr/>
        </p:nvSpPr>
        <p:spPr>
          <a:xfrm>
            <a:off x="108857" y="1881386"/>
            <a:ext cx="11096172" cy="830997"/>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1. The latest work is based on joint learning methods for better task performance,</a:t>
            </a:r>
            <a:r>
              <a:rPr lang="en-US" altLang="zh-CN" sz="2400" dirty="0"/>
              <a:t> </a:t>
            </a:r>
            <a:r>
              <a:rPr lang="en-US" altLang="zh-CN" sz="2400" dirty="0">
                <a:latin typeface="Times New Roman" panose="02020603050405020304" pitchFamily="18" charset="0"/>
                <a:cs typeface="Times New Roman" panose="02020603050405020304" pitchFamily="18" charset="0"/>
              </a:rPr>
              <a:t>without considering the syntactic information of the sentence.</a:t>
            </a:r>
            <a:endParaRPr lang="zh-CN" altLang="en-US" sz="2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8F53D06F-C2AF-4AD3-AF22-FB22F84866A7}"/>
              </a:ext>
            </a:extLst>
          </p:cNvPr>
          <p:cNvSpPr txBox="1"/>
          <p:nvPr/>
        </p:nvSpPr>
        <p:spPr>
          <a:xfrm>
            <a:off x="108857" y="2712383"/>
            <a:ext cx="11974285" cy="1569660"/>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2. Without considering the syntactic dependency label features.</a:t>
            </a:r>
          </a:p>
          <a:p>
            <a:r>
              <a:rPr lang="en-US" altLang="zh-CN" sz="2400" dirty="0">
                <a:latin typeface="Times New Roman" panose="02020603050405020304" pitchFamily="18" charset="0"/>
                <a:cs typeface="Times New Roman" panose="02020603050405020304" pitchFamily="18" charset="0"/>
              </a:rPr>
              <a:t>3. The linguistic part-of-speech (POS) tag features are an overlooked potential performance enhancer, Intuitively, POS tags entail the boundary information between neighbors of spans, which can essentially promote the recognition of aspect and opinion terms.</a:t>
            </a:r>
          </a:p>
        </p:txBody>
      </p:sp>
    </p:spTree>
    <p:extLst>
      <p:ext uri="{BB962C8B-B14F-4D97-AF65-F5344CB8AC3E}">
        <p14:creationId xmlns:p14="http://schemas.microsoft.com/office/powerpoint/2010/main" val="365456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23784"/>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grpSp>
        <p:nvGrpSpPr>
          <p:cNvPr id="8" name="组合 7">
            <a:extLst>
              <a:ext uri="{FF2B5EF4-FFF2-40B4-BE49-F238E27FC236}">
                <a16:creationId xmlns:a16="http://schemas.microsoft.com/office/drawing/2014/main" id="{975B7D49-FE91-444F-8AB6-3C1C5FE75FCE}"/>
              </a:ext>
            </a:extLst>
          </p:cNvPr>
          <p:cNvGrpSpPr/>
          <p:nvPr/>
        </p:nvGrpSpPr>
        <p:grpSpPr>
          <a:xfrm>
            <a:off x="381000" y="1006730"/>
            <a:ext cx="5715000" cy="5705475"/>
            <a:chOff x="1003301" y="1006730"/>
            <a:chExt cx="5715000" cy="5705475"/>
          </a:xfrm>
        </p:grpSpPr>
        <p:pic>
          <p:nvPicPr>
            <p:cNvPr id="5" name="图片 4">
              <a:extLst>
                <a:ext uri="{FF2B5EF4-FFF2-40B4-BE49-F238E27FC236}">
                  <a16:creationId xmlns:a16="http://schemas.microsoft.com/office/drawing/2014/main" id="{B0969E64-B395-42BD-BE64-9B06A6AAA5FE}"/>
                </a:ext>
              </a:extLst>
            </p:cNvPr>
            <p:cNvPicPr>
              <a:picLocks noChangeAspect="1"/>
            </p:cNvPicPr>
            <p:nvPr/>
          </p:nvPicPr>
          <p:blipFill>
            <a:blip r:embed="rId3"/>
            <a:stretch>
              <a:fillRect/>
            </a:stretch>
          </p:blipFill>
          <p:spPr>
            <a:xfrm>
              <a:off x="1003301" y="1006730"/>
              <a:ext cx="5715000" cy="5419725"/>
            </a:xfrm>
            <a:prstGeom prst="rect">
              <a:avLst/>
            </a:prstGeom>
          </p:spPr>
        </p:pic>
        <p:pic>
          <p:nvPicPr>
            <p:cNvPr id="6" name="图片 5">
              <a:extLst>
                <a:ext uri="{FF2B5EF4-FFF2-40B4-BE49-F238E27FC236}">
                  <a16:creationId xmlns:a16="http://schemas.microsoft.com/office/drawing/2014/main" id="{03832EAA-1707-4051-875B-E96BFF7DE560}"/>
                </a:ext>
              </a:extLst>
            </p:cNvPr>
            <p:cNvPicPr>
              <a:picLocks noChangeAspect="1"/>
            </p:cNvPicPr>
            <p:nvPr/>
          </p:nvPicPr>
          <p:blipFill>
            <a:blip r:embed="rId4"/>
            <a:stretch>
              <a:fillRect/>
            </a:stretch>
          </p:blipFill>
          <p:spPr>
            <a:xfrm>
              <a:off x="1536700" y="6426455"/>
              <a:ext cx="4038600" cy="285750"/>
            </a:xfrm>
            <a:prstGeom prst="rect">
              <a:avLst/>
            </a:prstGeom>
          </p:spPr>
        </p:pic>
      </p:grpSp>
      <p:pic>
        <p:nvPicPr>
          <p:cNvPr id="10" name="图片 9">
            <a:extLst>
              <a:ext uri="{FF2B5EF4-FFF2-40B4-BE49-F238E27FC236}">
                <a16:creationId xmlns:a16="http://schemas.microsoft.com/office/drawing/2014/main" id="{4CE60DB2-F2D4-457F-8539-F6F88242CEED}"/>
              </a:ext>
            </a:extLst>
          </p:cNvPr>
          <p:cNvPicPr>
            <a:picLocks noChangeAspect="1"/>
          </p:cNvPicPr>
          <p:nvPr/>
        </p:nvPicPr>
        <p:blipFill>
          <a:blip r:embed="rId5"/>
          <a:stretch>
            <a:fillRect/>
          </a:stretch>
        </p:blipFill>
        <p:spPr>
          <a:xfrm>
            <a:off x="6553200" y="954343"/>
            <a:ext cx="5295900" cy="5524500"/>
          </a:xfrm>
          <a:prstGeom prst="rect">
            <a:avLst/>
          </a:prstGeom>
        </p:spPr>
      </p:pic>
      <p:pic>
        <p:nvPicPr>
          <p:cNvPr id="11" name="图片 10">
            <a:extLst>
              <a:ext uri="{FF2B5EF4-FFF2-40B4-BE49-F238E27FC236}">
                <a16:creationId xmlns:a16="http://schemas.microsoft.com/office/drawing/2014/main" id="{10F6A88E-9856-4569-9681-BA7E6D6676AC}"/>
              </a:ext>
            </a:extLst>
          </p:cNvPr>
          <p:cNvPicPr>
            <a:picLocks noChangeAspect="1"/>
          </p:cNvPicPr>
          <p:nvPr/>
        </p:nvPicPr>
        <p:blipFill>
          <a:blip r:embed="rId6"/>
          <a:stretch>
            <a:fillRect/>
          </a:stretch>
        </p:blipFill>
        <p:spPr>
          <a:xfrm>
            <a:off x="7669439" y="6426455"/>
            <a:ext cx="3648075" cy="295275"/>
          </a:xfrm>
          <a:prstGeom prst="rect">
            <a:avLst/>
          </a:prstGeom>
        </p:spPr>
      </p:pic>
      <p:cxnSp>
        <p:nvCxnSpPr>
          <p:cNvPr id="13" name="直接箭头连接符 12">
            <a:extLst>
              <a:ext uri="{FF2B5EF4-FFF2-40B4-BE49-F238E27FC236}">
                <a16:creationId xmlns:a16="http://schemas.microsoft.com/office/drawing/2014/main" id="{55F6C3C2-9191-4669-A1BA-219D507DB330}"/>
              </a:ext>
            </a:extLst>
          </p:cNvPr>
          <p:cNvCxnSpPr/>
          <p:nvPr/>
        </p:nvCxnSpPr>
        <p:spPr>
          <a:xfrm flipV="1">
            <a:off x="4470400" y="3933371"/>
            <a:ext cx="2082800" cy="6531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343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0820" y="614794"/>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a:extLst>
              <a:ext uri="{FF2B5EF4-FFF2-40B4-BE49-F238E27FC236}">
                <a16:creationId xmlns:a16="http://schemas.microsoft.com/office/drawing/2014/main" id="{DFC7B33C-0C90-4ACC-93A5-61F917E34176}"/>
              </a:ext>
            </a:extLst>
          </p:cNvPr>
          <p:cNvPicPr>
            <a:picLocks noChangeAspect="1"/>
          </p:cNvPicPr>
          <p:nvPr/>
        </p:nvPicPr>
        <p:blipFill>
          <a:blip r:embed="rId3"/>
          <a:stretch>
            <a:fillRect/>
          </a:stretch>
        </p:blipFill>
        <p:spPr>
          <a:xfrm>
            <a:off x="6950529" y="1524907"/>
            <a:ext cx="1600200" cy="266700"/>
          </a:xfrm>
          <a:prstGeom prst="rect">
            <a:avLst/>
          </a:prstGeom>
        </p:spPr>
      </p:pic>
      <p:pic>
        <p:nvPicPr>
          <p:cNvPr id="4" name="图片 3">
            <a:extLst>
              <a:ext uri="{FF2B5EF4-FFF2-40B4-BE49-F238E27FC236}">
                <a16:creationId xmlns:a16="http://schemas.microsoft.com/office/drawing/2014/main" id="{24F5DAC9-97E6-40FB-89D5-69588ED0708D}"/>
              </a:ext>
            </a:extLst>
          </p:cNvPr>
          <p:cNvPicPr>
            <a:picLocks noChangeAspect="1"/>
          </p:cNvPicPr>
          <p:nvPr/>
        </p:nvPicPr>
        <p:blipFill>
          <a:blip r:embed="rId4"/>
          <a:stretch>
            <a:fillRect/>
          </a:stretch>
        </p:blipFill>
        <p:spPr>
          <a:xfrm>
            <a:off x="6950529" y="1955703"/>
            <a:ext cx="3457575" cy="266700"/>
          </a:xfrm>
          <a:prstGeom prst="rect">
            <a:avLst/>
          </a:prstGeom>
        </p:spPr>
      </p:pic>
      <p:pic>
        <p:nvPicPr>
          <p:cNvPr id="6" name="图片 5">
            <a:extLst>
              <a:ext uri="{FF2B5EF4-FFF2-40B4-BE49-F238E27FC236}">
                <a16:creationId xmlns:a16="http://schemas.microsoft.com/office/drawing/2014/main" id="{ABD4852C-96A7-4DAA-98EC-32AE4297F739}"/>
              </a:ext>
            </a:extLst>
          </p:cNvPr>
          <p:cNvPicPr>
            <a:picLocks noChangeAspect="1"/>
          </p:cNvPicPr>
          <p:nvPr/>
        </p:nvPicPr>
        <p:blipFill>
          <a:blip r:embed="rId5"/>
          <a:stretch>
            <a:fillRect/>
          </a:stretch>
        </p:blipFill>
        <p:spPr>
          <a:xfrm>
            <a:off x="6767511" y="2470669"/>
            <a:ext cx="4143375" cy="228600"/>
          </a:xfrm>
          <a:prstGeom prst="rect">
            <a:avLst/>
          </a:prstGeom>
        </p:spPr>
      </p:pic>
      <p:pic>
        <p:nvPicPr>
          <p:cNvPr id="7" name="图片 6">
            <a:extLst>
              <a:ext uri="{FF2B5EF4-FFF2-40B4-BE49-F238E27FC236}">
                <a16:creationId xmlns:a16="http://schemas.microsoft.com/office/drawing/2014/main" id="{773925CB-CE30-407F-99CA-F55E7316A47D}"/>
              </a:ext>
            </a:extLst>
          </p:cNvPr>
          <p:cNvPicPr>
            <a:picLocks noChangeAspect="1"/>
          </p:cNvPicPr>
          <p:nvPr/>
        </p:nvPicPr>
        <p:blipFill>
          <a:blip r:embed="rId6"/>
          <a:stretch>
            <a:fillRect/>
          </a:stretch>
        </p:blipFill>
        <p:spPr>
          <a:xfrm>
            <a:off x="10272032" y="2699269"/>
            <a:ext cx="1628775" cy="257175"/>
          </a:xfrm>
          <a:prstGeom prst="rect">
            <a:avLst/>
          </a:prstGeom>
        </p:spPr>
      </p:pic>
      <p:pic>
        <p:nvPicPr>
          <p:cNvPr id="9" name="图片 8">
            <a:extLst>
              <a:ext uri="{FF2B5EF4-FFF2-40B4-BE49-F238E27FC236}">
                <a16:creationId xmlns:a16="http://schemas.microsoft.com/office/drawing/2014/main" id="{F2E2639B-CC04-4273-8AE1-AB2BB366912E}"/>
              </a:ext>
            </a:extLst>
          </p:cNvPr>
          <p:cNvPicPr>
            <a:picLocks noChangeAspect="1"/>
          </p:cNvPicPr>
          <p:nvPr/>
        </p:nvPicPr>
        <p:blipFill>
          <a:blip r:embed="rId7"/>
          <a:stretch>
            <a:fillRect/>
          </a:stretch>
        </p:blipFill>
        <p:spPr>
          <a:xfrm>
            <a:off x="6767511" y="2956444"/>
            <a:ext cx="1628775" cy="266700"/>
          </a:xfrm>
          <a:prstGeom prst="rect">
            <a:avLst/>
          </a:prstGeom>
        </p:spPr>
      </p:pic>
      <p:pic>
        <p:nvPicPr>
          <p:cNvPr id="10" name="图片 9">
            <a:extLst>
              <a:ext uri="{FF2B5EF4-FFF2-40B4-BE49-F238E27FC236}">
                <a16:creationId xmlns:a16="http://schemas.microsoft.com/office/drawing/2014/main" id="{CF1A02E1-310F-49B0-8EAE-86034B808A2B}"/>
              </a:ext>
            </a:extLst>
          </p:cNvPr>
          <p:cNvPicPr>
            <a:picLocks noChangeAspect="1"/>
          </p:cNvPicPr>
          <p:nvPr/>
        </p:nvPicPr>
        <p:blipFill>
          <a:blip r:embed="rId8"/>
          <a:stretch>
            <a:fillRect/>
          </a:stretch>
        </p:blipFill>
        <p:spPr>
          <a:xfrm>
            <a:off x="8624207" y="2974587"/>
            <a:ext cx="1647825" cy="276225"/>
          </a:xfrm>
          <a:prstGeom prst="rect">
            <a:avLst/>
          </a:prstGeom>
        </p:spPr>
      </p:pic>
      <p:pic>
        <p:nvPicPr>
          <p:cNvPr id="17" name="图片 16">
            <a:extLst>
              <a:ext uri="{FF2B5EF4-FFF2-40B4-BE49-F238E27FC236}">
                <a16:creationId xmlns:a16="http://schemas.microsoft.com/office/drawing/2014/main" id="{9D801A6B-F141-4C6E-B2D4-0D0160973945}"/>
              </a:ext>
            </a:extLst>
          </p:cNvPr>
          <p:cNvPicPr>
            <a:picLocks noChangeAspect="1"/>
          </p:cNvPicPr>
          <p:nvPr/>
        </p:nvPicPr>
        <p:blipFill>
          <a:blip r:embed="rId9"/>
          <a:stretch>
            <a:fillRect/>
          </a:stretch>
        </p:blipFill>
        <p:spPr>
          <a:xfrm>
            <a:off x="5900057" y="3469433"/>
            <a:ext cx="5448300" cy="628650"/>
          </a:xfrm>
          <a:prstGeom prst="rect">
            <a:avLst/>
          </a:prstGeom>
        </p:spPr>
      </p:pic>
      <p:pic>
        <p:nvPicPr>
          <p:cNvPr id="19" name="图片 18">
            <a:extLst>
              <a:ext uri="{FF2B5EF4-FFF2-40B4-BE49-F238E27FC236}">
                <a16:creationId xmlns:a16="http://schemas.microsoft.com/office/drawing/2014/main" id="{4F3D8937-A135-4E5B-AE99-C8D0E4A5B1B8}"/>
              </a:ext>
            </a:extLst>
          </p:cNvPr>
          <p:cNvPicPr>
            <a:picLocks noChangeAspect="1"/>
          </p:cNvPicPr>
          <p:nvPr/>
        </p:nvPicPr>
        <p:blipFill>
          <a:blip r:embed="rId10"/>
          <a:stretch>
            <a:fillRect/>
          </a:stretch>
        </p:blipFill>
        <p:spPr>
          <a:xfrm>
            <a:off x="0" y="856267"/>
            <a:ext cx="5712447" cy="5706351"/>
          </a:xfrm>
          <a:prstGeom prst="rect">
            <a:avLst/>
          </a:prstGeom>
        </p:spPr>
      </p:pic>
      <p:sp>
        <p:nvSpPr>
          <p:cNvPr id="20" name="矩形: 圆角 19">
            <a:extLst>
              <a:ext uri="{FF2B5EF4-FFF2-40B4-BE49-F238E27FC236}">
                <a16:creationId xmlns:a16="http://schemas.microsoft.com/office/drawing/2014/main" id="{B0993A17-C49E-4EE7-A9A4-99306CE11D5D}"/>
              </a:ext>
            </a:extLst>
          </p:cNvPr>
          <p:cNvSpPr/>
          <p:nvPr/>
        </p:nvSpPr>
        <p:spPr>
          <a:xfrm>
            <a:off x="5828620" y="1306286"/>
            <a:ext cx="6218237" cy="320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a:extLst>
              <a:ext uri="{FF2B5EF4-FFF2-40B4-BE49-F238E27FC236}">
                <a16:creationId xmlns:a16="http://schemas.microsoft.com/office/drawing/2014/main" id="{0320F160-32DA-418C-AB7D-BBE71B58668E}"/>
              </a:ext>
            </a:extLst>
          </p:cNvPr>
          <p:cNvCxnSpPr/>
          <p:nvPr/>
        </p:nvCxnSpPr>
        <p:spPr>
          <a:xfrm flipV="1">
            <a:off x="3672114" y="4513943"/>
            <a:ext cx="2423886" cy="1117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295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570" y="632951"/>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a:extLst>
              <a:ext uri="{FF2B5EF4-FFF2-40B4-BE49-F238E27FC236}">
                <a16:creationId xmlns:a16="http://schemas.microsoft.com/office/drawing/2014/main" id="{87ED3CF6-4AEC-4CE2-8E5D-F2E5717D0CF9}"/>
              </a:ext>
            </a:extLst>
          </p:cNvPr>
          <p:cNvPicPr>
            <a:picLocks noChangeAspect="1"/>
          </p:cNvPicPr>
          <p:nvPr/>
        </p:nvPicPr>
        <p:blipFill>
          <a:blip r:embed="rId3"/>
          <a:stretch>
            <a:fillRect/>
          </a:stretch>
        </p:blipFill>
        <p:spPr>
          <a:xfrm>
            <a:off x="297458" y="1115897"/>
            <a:ext cx="5297883" cy="5523455"/>
          </a:xfrm>
          <a:prstGeom prst="rect">
            <a:avLst/>
          </a:prstGeom>
        </p:spPr>
      </p:pic>
      <p:sp>
        <p:nvSpPr>
          <p:cNvPr id="14" name="文本框 13">
            <a:extLst>
              <a:ext uri="{FF2B5EF4-FFF2-40B4-BE49-F238E27FC236}">
                <a16:creationId xmlns:a16="http://schemas.microsoft.com/office/drawing/2014/main" id="{6BDDCDCB-5DB8-4D2D-AA4D-F1EDFBD03833}"/>
              </a:ext>
            </a:extLst>
          </p:cNvPr>
          <p:cNvSpPr txBox="1"/>
          <p:nvPr/>
        </p:nvSpPr>
        <p:spPr>
          <a:xfrm>
            <a:off x="5424714" y="1598843"/>
            <a:ext cx="6146800" cy="400110"/>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Local-attention for encoding POS tags</a:t>
            </a:r>
            <a:endParaRPr lang="zh-CN" altLang="en-US" sz="2000" b="1"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4192516D-3468-4722-91ED-4D762A2420A7}"/>
              </a:ext>
            </a:extLst>
          </p:cNvPr>
          <p:cNvPicPr>
            <a:picLocks noChangeAspect="1"/>
          </p:cNvPicPr>
          <p:nvPr/>
        </p:nvPicPr>
        <p:blipFill>
          <a:blip r:embed="rId4"/>
          <a:stretch>
            <a:fillRect/>
          </a:stretch>
        </p:blipFill>
        <p:spPr>
          <a:xfrm>
            <a:off x="5792602" y="2948937"/>
            <a:ext cx="5581650" cy="1857375"/>
          </a:xfrm>
          <a:prstGeom prst="rect">
            <a:avLst/>
          </a:prstGeom>
        </p:spPr>
      </p:pic>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9E4FE63C-B906-4511-84B8-AE48E13C459A}"/>
                  </a:ext>
                </a:extLst>
              </p:cNvPr>
              <p:cNvSpPr txBox="1"/>
              <p:nvPr/>
            </p:nvSpPr>
            <p:spPr>
              <a:xfrm>
                <a:off x="5792602" y="4909766"/>
                <a:ext cx="6444259" cy="69878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for each word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𝑤</m:t>
                        </m:r>
                      </m:e>
                      <m:sub>
                        <m:r>
                          <a:rPr lang="en-US" altLang="zh-CN" b="0" i="1" dirty="0" smtClean="0">
                            <a:latin typeface="Cambria Math" panose="02040503050406030204" pitchFamily="18" charset="0"/>
                          </a:rPr>
                          <m:t>𝑡</m:t>
                        </m:r>
                      </m:sub>
                    </m:sSub>
                    <m:r>
                      <a:rPr lang="en-US" altLang="zh-CN" i="1" dirty="0">
                        <a:latin typeface="Cambria Math" panose="02040503050406030204" pitchFamily="18" charset="0"/>
                      </a:rPr>
                      <m:t> </m:t>
                    </m:r>
                  </m:oMath>
                </a14:m>
                <a:r>
                  <a:rPr lang="en-US" altLang="zh-CN" dirty="0">
                    <a:latin typeface="Times New Roman" panose="02020603050405020304" pitchFamily="18" charset="0"/>
                    <a:cs typeface="Times New Roman" panose="02020603050405020304" pitchFamily="18" charset="0"/>
                  </a:rPr>
                  <a:t>in s, we mark its corresponding POS tag as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𝑝</m:t>
                        </m:r>
                      </m:sup>
                    </m:sSubSup>
                  </m:oMath>
                </a14:m>
                <a:r>
                  <a:rPr lang="en-US" altLang="zh-CN" dirty="0">
                    <a:latin typeface="Times New Roman" panose="02020603050405020304" pitchFamily="18" charset="0"/>
                    <a:cs typeface="Times New Roman" panose="02020603050405020304" pitchFamily="18" charset="0"/>
                  </a:rPr>
                  <a:t>, and obtain its POS embedding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𝑝</m:t>
                        </m:r>
                      </m:sup>
                    </m:sSubSup>
                  </m:oMath>
                </a14:m>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mc:Choice>
        <mc:Fallback>
          <p:sp>
            <p:nvSpPr>
              <p:cNvPr id="20" name="文本框 19">
                <a:extLst>
                  <a:ext uri="{FF2B5EF4-FFF2-40B4-BE49-F238E27FC236}">
                    <a16:creationId xmlns:a16="http://schemas.microsoft.com/office/drawing/2014/main" id="{9E4FE63C-B906-4511-84B8-AE48E13C459A}"/>
                  </a:ext>
                </a:extLst>
              </p:cNvPr>
              <p:cNvSpPr txBox="1">
                <a:spLocks noRot="1" noChangeAspect="1" noMove="1" noResize="1" noEditPoints="1" noAdjustHandles="1" noChangeArrowheads="1" noChangeShapeType="1" noTextEdit="1"/>
              </p:cNvSpPr>
              <p:nvPr/>
            </p:nvSpPr>
            <p:spPr>
              <a:xfrm>
                <a:off x="5792602" y="4909766"/>
                <a:ext cx="6444259" cy="698781"/>
              </a:xfrm>
              <a:prstGeom prst="rect">
                <a:avLst/>
              </a:prstGeom>
              <a:blipFill>
                <a:blip r:embed="rId5"/>
                <a:stretch>
                  <a:fillRect l="-757" t="-2609" b="-11304"/>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BE04A2C4-B068-4337-A1F5-CB21B89D3582}"/>
              </a:ext>
            </a:extLst>
          </p:cNvPr>
          <p:cNvSpPr txBox="1"/>
          <p:nvPr/>
        </p:nvSpPr>
        <p:spPr>
          <a:xfrm>
            <a:off x="5754370" y="2200282"/>
            <a:ext cx="6146800"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the l-</a:t>
            </a:r>
            <a:r>
              <a:rPr lang="en-US" altLang="zh-CN" dirty="0" err="1">
                <a:latin typeface="Times New Roman" panose="02020603050405020304" pitchFamily="18" charset="0"/>
                <a:cs typeface="Times New Roman" panose="02020603050405020304" pitchFamily="18" charset="0"/>
              </a:rPr>
              <a:t>th</a:t>
            </a:r>
            <a:r>
              <a:rPr lang="en-US" altLang="zh-CN" dirty="0">
                <a:latin typeface="Times New Roman" panose="02020603050405020304" pitchFamily="18" charset="0"/>
                <a:cs typeface="Times New Roman" panose="02020603050405020304" pitchFamily="18" charset="0"/>
              </a:rPr>
              <a:t> layer, the local attention operation is performed at a scope of d window size:</a:t>
            </a:r>
            <a:endParaRPr lang="zh-CN" altLang="en-US" dirty="0">
              <a:latin typeface="Times New Roman" panose="02020603050405020304" pitchFamily="18" charset="0"/>
              <a:cs typeface="Times New Roman" panose="02020603050405020304" pitchFamily="18" charset="0"/>
            </a:endParaRPr>
          </a:p>
        </p:txBody>
      </p:sp>
      <p:pic>
        <p:nvPicPr>
          <p:cNvPr id="24" name="图片 23">
            <a:extLst>
              <a:ext uri="{FF2B5EF4-FFF2-40B4-BE49-F238E27FC236}">
                <a16:creationId xmlns:a16="http://schemas.microsoft.com/office/drawing/2014/main" id="{5D7F11BA-5456-4569-9512-7CC3238ED67F}"/>
              </a:ext>
            </a:extLst>
          </p:cNvPr>
          <p:cNvPicPr>
            <a:picLocks noChangeAspect="1"/>
          </p:cNvPicPr>
          <p:nvPr/>
        </p:nvPicPr>
        <p:blipFill>
          <a:blip r:embed="rId6"/>
          <a:stretch>
            <a:fillRect/>
          </a:stretch>
        </p:blipFill>
        <p:spPr>
          <a:xfrm>
            <a:off x="8222932" y="5958349"/>
            <a:ext cx="1209675" cy="266700"/>
          </a:xfrm>
          <a:prstGeom prst="rect">
            <a:avLst/>
          </a:prstGeom>
        </p:spPr>
      </p:pic>
    </p:spTree>
    <p:extLst>
      <p:ext uri="{BB962C8B-B14F-4D97-AF65-F5344CB8AC3E}">
        <p14:creationId xmlns:p14="http://schemas.microsoft.com/office/powerpoint/2010/main" val="217435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570" y="632951"/>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a:extLst>
              <a:ext uri="{FF2B5EF4-FFF2-40B4-BE49-F238E27FC236}">
                <a16:creationId xmlns:a16="http://schemas.microsoft.com/office/drawing/2014/main" id="{87ED3CF6-4AEC-4CE2-8E5D-F2E5717D0CF9}"/>
              </a:ext>
            </a:extLst>
          </p:cNvPr>
          <p:cNvPicPr>
            <a:picLocks noChangeAspect="1"/>
          </p:cNvPicPr>
          <p:nvPr/>
        </p:nvPicPr>
        <p:blipFill>
          <a:blip r:embed="rId3"/>
          <a:stretch>
            <a:fillRect/>
          </a:stretch>
        </p:blipFill>
        <p:spPr>
          <a:xfrm>
            <a:off x="297458" y="1115897"/>
            <a:ext cx="5297883" cy="5523455"/>
          </a:xfrm>
          <a:prstGeom prst="rect">
            <a:avLst/>
          </a:prstGeom>
        </p:spPr>
      </p:pic>
      <p:sp>
        <p:nvSpPr>
          <p:cNvPr id="14" name="文本框 13">
            <a:extLst>
              <a:ext uri="{FF2B5EF4-FFF2-40B4-BE49-F238E27FC236}">
                <a16:creationId xmlns:a16="http://schemas.microsoft.com/office/drawing/2014/main" id="{6BDDCDCB-5DB8-4D2D-AA4D-F1EDFBD03833}"/>
              </a:ext>
            </a:extLst>
          </p:cNvPr>
          <p:cNvSpPr txBox="1"/>
          <p:nvPr/>
        </p:nvSpPr>
        <p:spPr>
          <a:xfrm>
            <a:off x="5519420" y="1198733"/>
            <a:ext cx="6146800" cy="400110"/>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Label-aware GCN for rich syntactic features</a:t>
            </a:r>
            <a:endParaRPr lang="zh-CN" altLang="en-US" sz="20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DCDE12CB-5CE1-494A-8531-411EC9B7055F}"/>
              </a:ext>
            </a:extLst>
          </p:cNvPr>
          <p:cNvPicPr>
            <a:picLocks noChangeAspect="1"/>
          </p:cNvPicPr>
          <p:nvPr/>
        </p:nvPicPr>
        <p:blipFill>
          <a:blip r:embed="rId4"/>
          <a:stretch>
            <a:fillRect/>
          </a:stretch>
        </p:blipFill>
        <p:spPr>
          <a:xfrm>
            <a:off x="5754370" y="1598843"/>
            <a:ext cx="5676900" cy="4552950"/>
          </a:xfrm>
          <a:prstGeom prst="rect">
            <a:avLst/>
          </a:prstGeom>
        </p:spPr>
      </p:pic>
      <p:pic>
        <p:nvPicPr>
          <p:cNvPr id="5" name="图片 4">
            <a:extLst>
              <a:ext uri="{FF2B5EF4-FFF2-40B4-BE49-F238E27FC236}">
                <a16:creationId xmlns:a16="http://schemas.microsoft.com/office/drawing/2014/main" id="{E33DA60A-5501-4479-97E4-984E9309768D}"/>
              </a:ext>
            </a:extLst>
          </p:cNvPr>
          <p:cNvPicPr>
            <a:picLocks noChangeAspect="1"/>
          </p:cNvPicPr>
          <p:nvPr/>
        </p:nvPicPr>
        <p:blipFill>
          <a:blip r:embed="rId5"/>
          <a:stretch>
            <a:fillRect/>
          </a:stretch>
        </p:blipFill>
        <p:spPr>
          <a:xfrm>
            <a:off x="5595341" y="6385215"/>
            <a:ext cx="952500" cy="333375"/>
          </a:xfrm>
          <a:prstGeom prst="rect">
            <a:avLst/>
          </a:prstGeom>
        </p:spPr>
      </p:pic>
      <p:sp>
        <p:nvSpPr>
          <p:cNvPr id="11" name="文本框 10">
            <a:extLst>
              <a:ext uri="{FF2B5EF4-FFF2-40B4-BE49-F238E27FC236}">
                <a16:creationId xmlns:a16="http://schemas.microsoft.com/office/drawing/2014/main" id="{E4994910-2DD6-4240-8AD7-731439E5CB34}"/>
              </a:ext>
            </a:extLst>
          </p:cNvPr>
          <p:cNvSpPr txBox="1"/>
          <p:nvPr/>
        </p:nvSpPr>
        <p:spPr>
          <a:xfrm>
            <a:off x="6547841" y="6367236"/>
            <a:ext cx="234941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is dependency edges</a:t>
            </a:r>
          </a:p>
        </p:txBody>
      </p:sp>
      <p:pic>
        <p:nvPicPr>
          <p:cNvPr id="8" name="图片 7">
            <a:extLst>
              <a:ext uri="{FF2B5EF4-FFF2-40B4-BE49-F238E27FC236}">
                <a16:creationId xmlns:a16="http://schemas.microsoft.com/office/drawing/2014/main" id="{BF176BC6-5648-4FE7-AC4D-750066BE8CFB}"/>
              </a:ext>
            </a:extLst>
          </p:cNvPr>
          <p:cNvPicPr>
            <a:picLocks noChangeAspect="1"/>
          </p:cNvPicPr>
          <p:nvPr/>
        </p:nvPicPr>
        <p:blipFill>
          <a:blip r:embed="rId6"/>
          <a:stretch>
            <a:fillRect/>
          </a:stretch>
        </p:blipFill>
        <p:spPr>
          <a:xfrm>
            <a:off x="8592820" y="6418614"/>
            <a:ext cx="3343275" cy="266700"/>
          </a:xfrm>
          <a:prstGeom prst="rect">
            <a:avLst/>
          </a:prstGeom>
        </p:spPr>
      </p:pic>
      <p:pic>
        <p:nvPicPr>
          <p:cNvPr id="9" name="图片 8">
            <a:extLst>
              <a:ext uri="{FF2B5EF4-FFF2-40B4-BE49-F238E27FC236}">
                <a16:creationId xmlns:a16="http://schemas.microsoft.com/office/drawing/2014/main" id="{EF84E2D3-2B2D-46AB-B7A1-D4CCB935A4A2}"/>
              </a:ext>
            </a:extLst>
          </p:cNvPr>
          <p:cNvPicPr>
            <a:picLocks noChangeAspect="1"/>
          </p:cNvPicPr>
          <p:nvPr/>
        </p:nvPicPr>
        <p:blipFill>
          <a:blip r:embed="rId7"/>
          <a:stretch>
            <a:fillRect/>
          </a:stretch>
        </p:blipFill>
        <p:spPr>
          <a:xfrm>
            <a:off x="5731246" y="6080415"/>
            <a:ext cx="419100" cy="304800"/>
          </a:xfrm>
          <a:prstGeom prst="rect">
            <a:avLst/>
          </a:prstGeom>
        </p:spPr>
      </p:pic>
      <p:sp>
        <p:nvSpPr>
          <p:cNvPr id="15" name="文本框 14">
            <a:extLst>
              <a:ext uri="{FF2B5EF4-FFF2-40B4-BE49-F238E27FC236}">
                <a16:creationId xmlns:a16="http://schemas.microsoft.com/office/drawing/2014/main" id="{E03B2876-CE01-48AB-A85A-32D0E101D5DC}"/>
              </a:ext>
            </a:extLst>
          </p:cNvPr>
          <p:cNvSpPr txBox="1"/>
          <p:nvPr/>
        </p:nvSpPr>
        <p:spPr>
          <a:xfrm>
            <a:off x="6173470" y="6049282"/>
            <a:ext cx="3327400" cy="369332"/>
          </a:xfrm>
          <a:prstGeom prst="rect">
            <a:avLst/>
          </a:prstGeom>
          <a:noFill/>
        </p:spPr>
        <p:txBody>
          <a:bodyPr wrap="square">
            <a:spAutoFit/>
          </a:bodyPr>
          <a:lstStyle/>
          <a:p>
            <a:r>
              <a:rPr lang="en-US" altLang="zh-CN" dirty="0"/>
              <a:t>dependency label embedding</a:t>
            </a:r>
          </a:p>
        </p:txBody>
      </p:sp>
    </p:spTree>
    <p:extLst>
      <p:ext uri="{BB962C8B-B14F-4D97-AF65-F5344CB8AC3E}">
        <p14:creationId xmlns:p14="http://schemas.microsoft.com/office/powerpoint/2010/main" val="126630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A641F21-1D7D-4451-8DCB-6450685D9518}"/>
              </a:ext>
            </a:extLst>
          </p:cNvPr>
          <p:cNvSpPr>
            <a:spLocks noGrp="1"/>
          </p:cNvSpPr>
          <p:nvPr>
            <p:ph type="title"/>
          </p:nvPr>
        </p:nvSpPr>
        <p:spPr>
          <a:xfrm>
            <a:off x="570820" y="614794"/>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2" name="图片 11">
            <a:extLst>
              <a:ext uri="{FF2B5EF4-FFF2-40B4-BE49-F238E27FC236}">
                <a16:creationId xmlns:a16="http://schemas.microsoft.com/office/drawing/2014/main" id="{3DCB5C1A-1D16-4201-8214-8553C0EB66CD}"/>
              </a:ext>
            </a:extLst>
          </p:cNvPr>
          <p:cNvPicPr>
            <a:picLocks noChangeAspect="1"/>
          </p:cNvPicPr>
          <p:nvPr/>
        </p:nvPicPr>
        <p:blipFill>
          <a:blip r:embed="rId3"/>
          <a:stretch>
            <a:fillRect/>
          </a:stretch>
        </p:blipFill>
        <p:spPr>
          <a:xfrm>
            <a:off x="-58424" y="1244907"/>
            <a:ext cx="5712447" cy="5706351"/>
          </a:xfrm>
          <a:prstGeom prst="rect">
            <a:avLst/>
          </a:prstGeom>
        </p:spPr>
      </p:pic>
      <p:sp>
        <p:nvSpPr>
          <p:cNvPr id="15" name="矩形: 圆角 14">
            <a:extLst>
              <a:ext uri="{FF2B5EF4-FFF2-40B4-BE49-F238E27FC236}">
                <a16:creationId xmlns:a16="http://schemas.microsoft.com/office/drawing/2014/main" id="{44CD2514-BC20-4F23-966F-DCBB3F4AB451}"/>
              </a:ext>
            </a:extLst>
          </p:cNvPr>
          <p:cNvSpPr/>
          <p:nvPr/>
        </p:nvSpPr>
        <p:spPr>
          <a:xfrm>
            <a:off x="116114" y="3429000"/>
            <a:ext cx="4238172" cy="10704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177E2696-FD0E-449A-8DEA-59C8EA70FA87}"/>
              </a:ext>
            </a:extLst>
          </p:cNvPr>
          <p:cNvSpPr txBox="1"/>
          <p:nvPr/>
        </p:nvSpPr>
        <p:spPr>
          <a:xfrm>
            <a:off x="5654023" y="1333974"/>
            <a:ext cx="6175828"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Term Generation and Filtering</a:t>
            </a:r>
            <a:endParaRPr lang="zh-CN" altLang="en-US" sz="2400"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FB26A7B9-4593-4100-9236-BF8A3D012909}"/>
              </a:ext>
            </a:extLst>
          </p:cNvPr>
          <p:cNvPicPr>
            <a:picLocks noChangeAspect="1"/>
          </p:cNvPicPr>
          <p:nvPr/>
        </p:nvPicPr>
        <p:blipFill>
          <a:blip r:embed="rId4"/>
          <a:stretch>
            <a:fillRect/>
          </a:stretch>
        </p:blipFill>
        <p:spPr>
          <a:xfrm>
            <a:off x="5654023" y="2284899"/>
            <a:ext cx="5486400" cy="2781300"/>
          </a:xfrm>
          <a:prstGeom prst="rect">
            <a:avLst/>
          </a:prstGeom>
        </p:spPr>
      </p:pic>
      <p:pic>
        <p:nvPicPr>
          <p:cNvPr id="20" name="图片 19">
            <a:extLst>
              <a:ext uri="{FF2B5EF4-FFF2-40B4-BE49-F238E27FC236}">
                <a16:creationId xmlns:a16="http://schemas.microsoft.com/office/drawing/2014/main" id="{02528CCB-2840-4AF7-AF3A-9FBDA0D4CFAA}"/>
              </a:ext>
            </a:extLst>
          </p:cNvPr>
          <p:cNvPicPr>
            <a:picLocks noChangeAspect="1"/>
          </p:cNvPicPr>
          <p:nvPr/>
        </p:nvPicPr>
        <p:blipFill>
          <a:blip r:embed="rId5"/>
          <a:stretch>
            <a:fillRect/>
          </a:stretch>
        </p:blipFill>
        <p:spPr>
          <a:xfrm>
            <a:off x="5828620" y="1882598"/>
            <a:ext cx="3457575" cy="276225"/>
          </a:xfrm>
          <a:prstGeom prst="rect">
            <a:avLst/>
          </a:prstGeom>
        </p:spPr>
      </p:pic>
      <p:pic>
        <p:nvPicPr>
          <p:cNvPr id="21" name="图片 20">
            <a:extLst>
              <a:ext uri="{FF2B5EF4-FFF2-40B4-BE49-F238E27FC236}">
                <a16:creationId xmlns:a16="http://schemas.microsoft.com/office/drawing/2014/main" id="{4CC1477F-8534-4A7A-BAC4-46D308948D6C}"/>
              </a:ext>
            </a:extLst>
          </p:cNvPr>
          <p:cNvPicPr>
            <a:picLocks noChangeAspect="1"/>
          </p:cNvPicPr>
          <p:nvPr/>
        </p:nvPicPr>
        <p:blipFill>
          <a:blip r:embed="rId6"/>
          <a:stretch>
            <a:fillRect/>
          </a:stretch>
        </p:blipFill>
        <p:spPr>
          <a:xfrm>
            <a:off x="6537979" y="5272884"/>
            <a:ext cx="1704975" cy="257175"/>
          </a:xfrm>
          <a:prstGeom prst="rect">
            <a:avLst/>
          </a:prstGeom>
        </p:spPr>
      </p:pic>
      <p:pic>
        <p:nvPicPr>
          <p:cNvPr id="22" name="图片 21">
            <a:extLst>
              <a:ext uri="{FF2B5EF4-FFF2-40B4-BE49-F238E27FC236}">
                <a16:creationId xmlns:a16="http://schemas.microsoft.com/office/drawing/2014/main" id="{65931173-A451-4A87-BA02-227BFE5568A6}"/>
              </a:ext>
            </a:extLst>
          </p:cNvPr>
          <p:cNvPicPr>
            <a:picLocks noChangeAspect="1"/>
          </p:cNvPicPr>
          <p:nvPr/>
        </p:nvPicPr>
        <p:blipFill>
          <a:blip r:embed="rId7"/>
          <a:stretch>
            <a:fillRect/>
          </a:stretch>
        </p:blipFill>
        <p:spPr>
          <a:xfrm>
            <a:off x="8474447" y="5306448"/>
            <a:ext cx="1304925" cy="238125"/>
          </a:xfrm>
          <a:prstGeom prst="rect">
            <a:avLst/>
          </a:prstGeom>
        </p:spPr>
      </p:pic>
      <p:sp>
        <p:nvSpPr>
          <p:cNvPr id="25" name="文本框 24">
            <a:extLst>
              <a:ext uri="{FF2B5EF4-FFF2-40B4-BE49-F238E27FC236}">
                <a16:creationId xmlns:a16="http://schemas.microsoft.com/office/drawing/2014/main" id="{D6BD7C97-AC52-44A8-BC99-F4127224FB93}"/>
              </a:ext>
            </a:extLst>
          </p:cNvPr>
          <p:cNvSpPr txBox="1"/>
          <p:nvPr/>
        </p:nvSpPr>
        <p:spPr>
          <a:xfrm>
            <a:off x="8242954" y="5873874"/>
            <a:ext cx="6175828" cy="369332"/>
          </a:xfrm>
          <a:prstGeom prst="rect">
            <a:avLst/>
          </a:prstGeom>
          <a:noFill/>
        </p:spPr>
        <p:txBody>
          <a:bodyPr wrap="square">
            <a:spAutoFit/>
          </a:bodyPr>
          <a:lstStyle/>
          <a:p>
            <a:r>
              <a:rPr lang="en-US" altLang="zh-CN" dirty="0"/>
              <a:t>Aspect, opinion, invalid</a:t>
            </a:r>
          </a:p>
        </p:txBody>
      </p:sp>
      <p:cxnSp>
        <p:nvCxnSpPr>
          <p:cNvPr id="27" name="直接箭头连接符 26">
            <a:extLst>
              <a:ext uri="{FF2B5EF4-FFF2-40B4-BE49-F238E27FC236}">
                <a16:creationId xmlns:a16="http://schemas.microsoft.com/office/drawing/2014/main" id="{2B9441D1-7935-48A7-9CE8-4BFB9C7B2DA8}"/>
              </a:ext>
            </a:extLst>
          </p:cNvPr>
          <p:cNvCxnSpPr/>
          <p:nvPr/>
        </p:nvCxnSpPr>
        <p:spPr>
          <a:xfrm>
            <a:off x="8741937" y="5530059"/>
            <a:ext cx="0" cy="5284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a:extLst>
              <a:ext uri="{FF2B5EF4-FFF2-40B4-BE49-F238E27FC236}">
                <a16:creationId xmlns:a16="http://schemas.microsoft.com/office/drawing/2014/main" id="{5EC478BE-4D02-4B0C-BC49-815CB4DAEB0B}"/>
              </a:ext>
            </a:extLst>
          </p:cNvPr>
          <p:cNvCxnSpPr>
            <a:stCxn id="22" idx="2"/>
          </p:cNvCxnSpPr>
          <p:nvPr/>
        </p:nvCxnSpPr>
        <p:spPr>
          <a:xfrm>
            <a:off x="9126910" y="5544573"/>
            <a:ext cx="365433" cy="513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3E889E88-E0B4-4E00-90AD-17141B64146D}"/>
              </a:ext>
            </a:extLst>
          </p:cNvPr>
          <p:cNvCxnSpPr>
            <a:cxnSpLocks/>
          </p:cNvCxnSpPr>
          <p:nvPr/>
        </p:nvCxnSpPr>
        <p:spPr>
          <a:xfrm>
            <a:off x="9622971" y="5524026"/>
            <a:ext cx="655384" cy="534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246970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66503</TotalTime>
  <Words>319</Words>
  <Application>Microsoft Office PowerPoint</Application>
  <PresentationFormat>宽屏</PresentationFormat>
  <Paragraphs>73</Paragraphs>
  <Slides>17</Slides>
  <Notes>12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PingFang SC</vt:lpstr>
      <vt:lpstr>等线</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Motivation</vt:lpstr>
      <vt:lpstr>Approach</vt:lpstr>
      <vt:lpstr>Approach</vt:lpstr>
      <vt:lpstr>Approach</vt:lpstr>
      <vt:lpstr>Approach</vt:lpstr>
      <vt:lpstr>Approach</vt:lpstr>
      <vt:lpstr>Approach</vt:lpstr>
      <vt:lpstr>Approach</vt:lpstr>
      <vt:lpstr>Experiments </vt:lpstr>
      <vt:lpstr>Experiments </vt:lpstr>
      <vt:lpstr>Experiments </vt:lpstr>
      <vt:lpstr>Experiments </vt:lpstr>
      <vt:lpstr>Experiments </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ThinkPad</cp:lastModifiedBy>
  <cp:revision>1594</cp:revision>
  <dcterms:created xsi:type="dcterms:W3CDTF">2017-04-22T07:59:29Z</dcterms:created>
  <dcterms:modified xsi:type="dcterms:W3CDTF">2021-07-25T08:17:02Z</dcterms:modified>
</cp:coreProperties>
</file>